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5"/>
  </p:notesMasterIdLst>
  <p:sldIdLst>
    <p:sldId id="261" r:id="rId2"/>
    <p:sldId id="257" r:id="rId3"/>
    <p:sldId id="264" r:id="rId4"/>
  </p:sldIdLst>
  <p:sldSz cx="9144000" cy="6858000" type="screen4x3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46E"/>
    <a:srgbClr val="93A302"/>
    <a:srgbClr val="FFC219"/>
    <a:srgbClr val="5E81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3445" autoAdjust="0"/>
  </p:normalViewPr>
  <p:slideViewPr>
    <p:cSldViewPr>
      <p:cViewPr>
        <p:scale>
          <a:sx n="132" d="100"/>
          <a:sy n="132" d="100"/>
        </p:scale>
        <p:origin x="-10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CF5C9-1180-4133-B939-0F482E84F418}" type="datetimeFigureOut">
              <a:rPr lang="lt-LT" smtClean="0"/>
              <a:t>2015.12.09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A5F18-A5AA-4CC0-851F-105B3664E2E7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09521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A5F18-A5AA-4CC0-851F-105B3664E2E7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44949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A5F18-A5AA-4CC0-851F-105B3664E2E7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75521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AA5F18-A5AA-4CC0-851F-105B3664E2E7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5771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6966715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9894168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15681310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20221802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54732642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4702936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918935354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1179708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6020463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12800481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09159188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7319E-0A21-40FA-BF49-30AB110B1432}" type="datetime1">
              <a:rPr lang="lt-LT" smtClean="0"/>
              <a:t>2015.12.09</a:t>
            </a:fld>
            <a:endParaRPr lang="lt-L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EB43E-8B0C-41FB-AAA2-2441D88B34AA}" type="slidenum">
              <a:rPr lang="lt-LT" smtClean="0"/>
              <a:t>‹Nr.›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10465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F:\BaltCoast\BaltCoast\Website\project_nam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914184"/>
            <a:ext cx="91440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3728" y="4005064"/>
            <a:ext cx="6624736" cy="1828800"/>
          </a:xfrm>
        </p:spPr>
        <p:txBody>
          <a:bodyPr>
            <a:normAutofit/>
          </a:bodyPr>
          <a:lstStyle/>
          <a:p>
            <a:r>
              <a:rPr lang="lt-LT" b="1" dirty="0">
                <a:solidFill>
                  <a:srgbClr val="21446E"/>
                </a:solidFill>
                <a:latin typeface="Calibri" panose="020F0502020204030204" pitchFamily="34" charset="0"/>
              </a:rPr>
              <a:t/>
            </a:r>
            <a:br>
              <a:rPr lang="lt-LT" b="1" dirty="0">
                <a:solidFill>
                  <a:srgbClr val="21446E"/>
                </a:solidFill>
                <a:latin typeface="Calibri" panose="020F0502020204030204" pitchFamily="34" charset="0"/>
              </a:rPr>
            </a:br>
            <a:endParaRPr lang="lt-LT" dirty="0">
              <a:solidFill>
                <a:srgbClr val="21446E"/>
              </a:solidFill>
              <a:latin typeface="Calibri" panose="020F0502020204030204" pitchFamily="34" charset="0"/>
            </a:endParaRPr>
          </a:p>
        </p:txBody>
      </p:sp>
      <p:pic>
        <p:nvPicPr>
          <p:cNvPr id="1027" name="Picture 3" descr="F:\BaltCoast\BaltCoast\Logo\baltcoas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58174"/>
            <a:ext cx="2074389" cy="561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F:\alll\logo_iow_englisch_rg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58174"/>
            <a:ext cx="1891623" cy="781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1"/>
          <p:cNvSpPr txBox="1">
            <a:spLocks/>
          </p:cNvSpPr>
          <p:nvPr/>
        </p:nvSpPr>
        <p:spPr>
          <a:xfrm>
            <a:off x="2071135" y="1412776"/>
            <a:ext cx="6840760" cy="449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lt-LT" altLang="lt-LT" sz="3600" b="1" dirty="0" err="1" smtClean="0">
                <a:solidFill>
                  <a:srgbClr val="21446E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Title</a:t>
            </a:r>
            <a:r>
              <a:rPr lang="lt-LT" altLang="lt-LT" sz="3600" b="1" dirty="0" smtClean="0">
                <a:solidFill>
                  <a:srgbClr val="21446E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lt-LT" altLang="lt-LT" sz="3600" b="1" dirty="0" err="1" smtClean="0">
                <a:solidFill>
                  <a:srgbClr val="21446E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Example</a:t>
            </a:r>
            <a:r>
              <a:rPr lang="lt-LT" altLang="lt-LT" sz="3600" b="1" dirty="0" smtClean="0">
                <a:solidFill>
                  <a:srgbClr val="21446E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1</a:t>
            </a:r>
            <a:endParaRPr lang="lt-LT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23547" y="3820516"/>
            <a:ext cx="32883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2400" dirty="0" err="1" smtClean="0">
                <a:solidFill>
                  <a:srgbClr val="21446E"/>
                </a:solidFill>
                <a:latin typeface="Calibri" panose="020F0502020204030204" pitchFamily="34" charset="0"/>
              </a:rPr>
              <a:t>Presenter</a:t>
            </a:r>
            <a:r>
              <a:rPr lang="lt-LT" sz="2400" dirty="0" smtClean="0">
                <a:solidFill>
                  <a:srgbClr val="21446E"/>
                </a:solidFill>
                <a:latin typeface="Calibri" panose="020F0502020204030204" pitchFamily="34" charset="0"/>
              </a:rPr>
              <a:t> Name</a:t>
            </a:r>
            <a:endParaRPr lang="lt-LT" sz="2400" dirty="0">
              <a:solidFill>
                <a:srgbClr val="21446E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6352448"/>
            <a:ext cx="2775200" cy="432048"/>
          </a:xfrm>
          <a:prstGeom prst="rect">
            <a:avLst/>
          </a:prstGeom>
          <a:solidFill>
            <a:srgbClr val="FFC2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2832920" y="6351878"/>
            <a:ext cx="6311080" cy="432618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3" name="Grafik 1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340" y="6406550"/>
            <a:ext cx="1096270" cy="306584"/>
          </a:xfrm>
          <a:prstGeom prst="rect">
            <a:avLst/>
          </a:prstGeom>
        </p:spPr>
      </p:pic>
      <p:pic>
        <p:nvPicPr>
          <p:cNvPr id="14" name="Picture 4" descr="http://europa.eu/about-eu/basic-information/symbols/images/flag_yellow_high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715" y="6406550"/>
            <a:ext cx="488180" cy="323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eck 2"/>
          <p:cNvSpPr/>
          <p:nvPr/>
        </p:nvSpPr>
        <p:spPr>
          <a:xfrm>
            <a:off x="2791936" y="6373652"/>
            <a:ext cx="4187352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3508375" fontAlgn="base">
              <a:spcBef>
                <a:spcPct val="0"/>
              </a:spcBef>
              <a:defRPr/>
            </a:pPr>
            <a:r>
              <a:rPr lang="en-US" sz="600" b="1" dirty="0">
                <a:solidFill>
                  <a:srgbClr val="21446E"/>
                </a:solidFill>
                <a:cs typeface="Arial" pitchFamily="34" charset="0"/>
              </a:rPr>
              <a:t>Acknowledgements</a:t>
            </a:r>
            <a:r>
              <a:rPr lang="de-DE" sz="600" b="1" dirty="0">
                <a:solidFill>
                  <a:srgbClr val="21446E"/>
                </a:solidFill>
                <a:cs typeface="Arial" pitchFamily="34" charset="0"/>
              </a:rPr>
              <a:t>:</a:t>
            </a:r>
            <a:r>
              <a:rPr lang="de-DE" sz="600" dirty="0">
                <a:solidFill>
                  <a:srgbClr val="21446E"/>
                </a:solidFill>
                <a:cs typeface="Arial" pitchFamily="34" charset="0"/>
              </a:rPr>
              <a:t> </a:t>
            </a:r>
            <a:endParaRPr lang="de-DE" sz="600" dirty="0" smtClean="0">
              <a:solidFill>
                <a:srgbClr val="21446E"/>
              </a:solidFill>
              <a:cs typeface="Arial" pitchFamily="34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US" sz="800" dirty="0"/>
              <a:t>BONUS xxx project has received funding from BONUS (Art 185), funded jointly by the EU and </a:t>
            </a:r>
            <a:r>
              <a:rPr lang="en-US" sz="800" b="1" dirty="0">
                <a:solidFill>
                  <a:srgbClr val="FFFF99"/>
                </a:solidFill>
              </a:rPr>
              <a:t>[national funding institution acknowledgements, as appropriate]</a:t>
            </a:r>
            <a:r>
              <a:rPr lang="en-US" sz="800" b="1" dirty="0"/>
              <a:t>.</a:t>
            </a:r>
            <a:endParaRPr lang="en-US" sz="800" b="1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704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8694" y="-18288"/>
            <a:ext cx="8333420" cy="990600"/>
          </a:xfrm>
        </p:spPr>
        <p:txBody>
          <a:bodyPr>
            <a:noAutofit/>
          </a:bodyPr>
          <a:lstStyle/>
          <a:p>
            <a:pPr algn="ctr"/>
            <a:r>
              <a:rPr lang="de-DE" altLang="lt-LT" dirty="0">
                <a:solidFill>
                  <a:srgbClr val="21446E"/>
                </a:solidFill>
                <a:latin typeface="Calibri" panose="020F0502020204030204" pitchFamily="34" charset="0"/>
              </a:rPr>
              <a:t>Systems Approach </a:t>
            </a:r>
            <a:r>
              <a:rPr lang="de-DE" altLang="lt-LT" dirty="0" smtClean="0">
                <a:solidFill>
                  <a:srgbClr val="21446E"/>
                </a:solidFill>
                <a:latin typeface="Calibri" panose="020F0502020204030204" pitchFamily="34" charset="0"/>
              </a:rPr>
              <a:t>Framework</a:t>
            </a:r>
            <a:r>
              <a:rPr lang="lt-LT" altLang="lt-LT" dirty="0" smtClean="0">
                <a:solidFill>
                  <a:srgbClr val="21446E"/>
                </a:solidFill>
                <a:latin typeface="Calibri" panose="020F0502020204030204" pitchFamily="34" charset="0"/>
              </a:rPr>
              <a:t> 1</a:t>
            </a:r>
            <a:endParaRPr lang="de-DE" altLang="lt-LT" dirty="0">
              <a:solidFill>
                <a:srgbClr val="21446E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144776"/>
            <a:ext cx="8563752" cy="4351338"/>
          </a:xfrm>
        </p:spPr>
        <p:txBody>
          <a:bodyPr/>
          <a:lstStyle/>
          <a:p>
            <a:r>
              <a:rPr lang="en-GB" altLang="lt-LT" sz="2800" dirty="0">
                <a:solidFill>
                  <a:srgbClr val="21446E"/>
                </a:solidFill>
                <a:latin typeface="Calibri" panose="020F0502020204030204" pitchFamily="34" charset="0"/>
              </a:rPr>
              <a:t>Systems Theory is about understanding complex and large-scale interactions based on our perceptions of the world. </a:t>
            </a:r>
            <a:endParaRPr lang="lt-LT" altLang="lt-LT" sz="2800" dirty="0" smtClean="0">
              <a:solidFill>
                <a:srgbClr val="21446E"/>
              </a:solidFill>
              <a:latin typeface="Calibri" panose="020F0502020204030204" pitchFamily="34" charset="0"/>
            </a:endParaRPr>
          </a:p>
          <a:p>
            <a:r>
              <a:rPr lang="en-GB" altLang="lt-LT" sz="2800" dirty="0" smtClean="0">
                <a:solidFill>
                  <a:srgbClr val="21446E"/>
                </a:solidFill>
                <a:latin typeface="Calibri" panose="020F0502020204030204" pitchFamily="34" charset="0"/>
              </a:rPr>
              <a:t>It </a:t>
            </a:r>
            <a:r>
              <a:rPr lang="en-GB" altLang="lt-LT" sz="2800" dirty="0">
                <a:solidFill>
                  <a:srgbClr val="21446E"/>
                </a:solidFill>
                <a:latin typeface="Calibri" panose="020F0502020204030204" pitchFamily="34" charset="0"/>
              </a:rPr>
              <a:t>requires broad multi-disciplinary experience as is represents a mixture of scientific knowledge and intuition needed to understand the behaviour of complex systems (Hopkins et al. 2011</a:t>
            </a:r>
            <a:r>
              <a:rPr lang="en-GB" altLang="lt-LT" sz="2800" dirty="0" smtClean="0">
                <a:solidFill>
                  <a:srgbClr val="21446E"/>
                </a:solidFill>
                <a:latin typeface="Calibri" panose="020F0502020204030204" pitchFamily="34" charset="0"/>
              </a:rPr>
              <a:t>). </a:t>
            </a:r>
          </a:p>
          <a:p>
            <a:pPr marL="0" indent="0">
              <a:buNone/>
            </a:pPr>
            <a:endParaRPr lang="lt-LT" dirty="0">
              <a:latin typeface="Calibri" panose="020F0502020204030204" pitchFamily="34" charset="0"/>
            </a:endParaRPr>
          </a:p>
        </p:txBody>
      </p:sp>
      <p:pic>
        <p:nvPicPr>
          <p:cNvPr id="4" name="Picture 4" descr="F:\BaltCoast\BaltCoast\Logo\baltcoast_without_text_with_transparent_backgroun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96" y="132087"/>
            <a:ext cx="576064" cy="58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hteck 5"/>
          <p:cNvSpPr/>
          <p:nvPr/>
        </p:nvSpPr>
        <p:spPr>
          <a:xfrm>
            <a:off x="0" y="868513"/>
            <a:ext cx="2775200" cy="126448"/>
          </a:xfrm>
          <a:prstGeom prst="rect">
            <a:avLst/>
          </a:prstGeom>
          <a:solidFill>
            <a:srgbClr val="FFC2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832920" y="867942"/>
            <a:ext cx="6311080" cy="126615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591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-540568" y="-77043"/>
            <a:ext cx="8333420" cy="990600"/>
          </a:xfrm>
        </p:spPr>
        <p:txBody>
          <a:bodyPr>
            <a:noAutofit/>
          </a:bodyPr>
          <a:lstStyle/>
          <a:p>
            <a:pPr algn="ctr"/>
            <a:r>
              <a:rPr lang="de-DE" altLang="lt-LT" dirty="0">
                <a:solidFill>
                  <a:srgbClr val="21446E"/>
                </a:solidFill>
                <a:latin typeface="Calibri" panose="020F0502020204030204" pitchFamily="34" charset="0"/>
              </a:rPr>
              <a:t>Systems Approach </a:t>
            </a:r>
            <a:r>
              <a:rPr lang="de-DE" altLang="lt-LT" dirty="0" smtClean="0">
                <a:solidFill>
                  <a:srgbClr val="21446E"/>
                </a:solidFill>
                <a:latin typeface="Calibri" panose="020F0502020204030204" pitchFamily="34" charset="0"/>
              </a:rPr>
              <a:t>Framework</a:t>
            </a:r>
            <a:r>
              <a:rPr lang="lt-LT" altLang="lt-LT" dirty="0" smtClean="0">
                <a:solidFill>
                  <a:srgbClr val="21446E"/>
                </a:solidFill>
                <a:latin typeface="Calibri" panose="020F0502020204030204" pitchFamily="34" charset="0"/>
              </a:rPr>
              <a:t> 1</a:t>
            </a:r>
            <a:endParaRPr lang="de-DE" altLang="lt-LT" dirty="0">
              <a:solidFill>
                <a:srgbClr val="21446E"/>
              </a:solidFill>
              <a:latin typeface="Calibri" panose="020F0502020204030204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7602" y="1209867"/>
            <a:ext cx="8563752" cy="4351338"/>
          </a:xfrm>
        </p:spPr>
        <p:txBody>
          <a:bodyPr/>
          <a:lstStyle/>
          <a:p>
            <a:r>
              <a:rPr lang="en-GB" altLang="lt-LT" sz="2800" dirty="0">
                <a:solidFill>
                  <a:srgbClr val="21446E"/>
                </a:solidFill>
                <a:latin typeface="Calibri" panose="020F0502020204030204" pitchFamily="34" charset="0"/>
              </a:rPr>
              <a:t>Systems Theory is about understanding complex and large-scale interactions based on our perceptions of the world. </a:t>
            </a:r>
            <a:endParaRPr lang="lt-LT" altLang="lt-LT" sz="2800" dirty="0" smtClean="0">
              <a:solidFill>
                <a:srgbClr val="21446E"/>
              </a:solidFill>
              <a:latin typeface="Calibri" panose="020F0502020204030204" pitchFamily="34" charset="0"/>
            </a:endParaRPr>
          </a:p>
          <a:p>
            <a:r>
              <a:rPr lang="en-GB" altLang="lt-LT" sz="2800" dirty="0" smtClean="0">
                <a:solidFill>
                  <a:srgbClr val="21446E"/>
                </a:solidFill>
                <a:latin typeface="Calibri" panose="020F0502020204030204" pitchFamily="34" charset="0"/>
              </a:rPr>
              <a:t>It </a:t>
            </a:r>
            <a:r>
              <a:rPr lang="en-GB" altLang="lt-LT" sz="2800" dirty="0">
                <a:solidFill>
                  <a:srgbClr val="21446E"/>
                </a:solidFill>
                <a:latin typeface="Calibri" panose="020F0502020204030204" pitchFamily="34" charset="0"/>
              </a:rPr>
              <a:t>requires broad multi-disciplinary experience as is represents a mixture of scientific knowledge and intuition needed to understand the behaviour of complex systems (Hopkins et al. 2011</a:t>
            </a:r>
            <a:r>
              <a:rPr lang="en-GB" altLang="lt-LT" sz="2800" dirty="0" smtClean="0">
                <a:solidFill>
                  <a:srgbClr val="21446E"/>
                </a:solidFill>
                <a:latin typeface="Calibri" panose="020F0502020204030204" pitchFamily="34" charset="0"/>
              </a:rPr>
              <a:t>). </a:t>
            </a:r>
          </a:p>
          <a:p>
            <a:pPr marL="0" indent="0">
              <a:buNone/>
            </a:pPr>
            <a:endParaRPr lang="lt-LT" dirty="0">
              <a:latin typeface="Calibri" panose="020F0502020204030204" pitchFamily="34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0" y="868513"/>
            <a:ext cx="2775200" cy="126448"/>
          </a:xfrm>
          <a:prstGeom prst="rect">
            <a:avLst/>
          </a:prstGeom>
          <a:solidFill>
            <a:srgbClr val="FFC2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2832920" y="867942"/>
            <a:ext cx="6311080" cy="126615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Picture 3" descr="F:\BaltCoast\BaltCoast\Logo\baltcoa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4820" y="219267"/>
            <a:ext cx="1470502" cy="397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1447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139</Words>
  <Application>Microsoft Office PowerPoint</Application>
  <PresentationFormat>Bildschirmpräsentation (4:3)</PresentationFormat>
  <Paragraphs>14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Office Theme</vt:lpstr>
      <vt:lpstr> </vt:lpstr>
      <vt:lpstr>Systems Approach Framework 1</vt:lpstr>
      <vt:lpstr>Systems Approach Framework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Systems Approach Framework for Coastal Research and Management in the Baltic</dc:title>
  <dc:creator>Donalda Karnauskaitė</dc:creator>
  <cp:lastModifiedBy>Sabaliauskaite Viktorija</cp:lastModifiedBy>
  <cp:revision>32</cp:revision>
  <dcterms:created xsi:type="dcterms:W3CDTF">2015-03-23T11:21:55Z</dcterms:created>
  <dcterms:modified xsi:type="dcterms:W3CDTF">2015-12-09T09:50:37Z</dcterms:modified>
</cp:coreProperties>
</file>